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2" r:id="rId4"/>
    <p:sldId id="260" r:id="rId5"/>
    <p:sldId id="267" r:id="rId6"/>
    <p:sldId id="269" r:id="rId7"/>
    <p:sldId id="270" r:id="rId8"/>
    <p:sldId id="265" r:id="rId9"/>
    <p:sldId id="271" r:id="rId10"/>
    <p:sldId id="274" r:id="rId11"/>
    <p:sldId id="272" r:id="rId12"/>
    <p:sldId id="273" r:id="rId13"/>
    <p:sldId id="261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40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C93EB-C824-4F53-99FA-CEA1E1ABC676}" type="datetimeFigureOut">
              <a:rPr lang="en-GB" smtClean="0"/>
              <a:t>14/05/18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47F15-1DA3-493D-BD4C-7107F8169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86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BE4316A1-991D-4406-AE81-BBA7A3C1EF7E}" type="slidenum">
              <a:rPr lang="en-GB" smtClean="0">
                <a:latin typeface="Times New Roman" pitchFamily="18" charset="0"/>
              </a:rPr>
              <a:pPr eaLnBrk="1" hangingPunct="1"/>
              <a:t>13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6E2D-1617-4B3F-A688-5F49CE3EF394}" type="datetimeFigureOut">
              <a:rPr lang="en-GB" smtClean="0"/>
              <a:t>14/05/18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92-A00B-48CD-A514-75AA6814C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1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6E2D-1617-4B3F-A688-5F49CE3EF394}" type="datetimeFigureOut">
              <a:rPr lang="en-GB" smtClean="0"/>
              <a:t>14/05/18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92-A00B-48CD-A514-75AA6814C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49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6E2D-1617-4B3F-A688-5F49CE3EF394}" type="datetimeFigureOut">
              <a:rPr lang="en-GB" smtClean="0"/>
              <a:t>14/05/18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92-A00B-48CD-A514-75AA6814C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18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6E2D-1617-4B3F-A688-5F49CE3EF394}" type="datetimeFigureOut">
              <a:rPr lang="en-GB" smtClean="0"/>
              <a:t>14/05/18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92-A00B-48CD-A514-75AA6814C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22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6E2D-1617-4B3F-A688-5F49CE3EF394}" type="datetimeFigureOut">
              <a:rPr lang="en-GB" smtClean="0"/>
              <a:t>14/05/18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92-A00B-48CD-A514-75AA6814C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19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6E2D-1617-4B3F-A688-5F49CE3EF394}" type="datetimeFigureOut">
              <a:rPr lang="en-GB" smtClean="0"/>
              <a:t>14/05/18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92-A00B-48CD-A514-75AA6814C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2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6E2D-1617-4B3F-A688-5F49CE3EF394}" type="datetimeFigureOut">
              <a:rPr lang="en-GB" smtClean="0"/>
              <a:t>14/05/18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92-A00B-48CD-A514-75AA6814C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6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6E2D-1617-4B3F-A688-5F49CE3EF394}" type="datetimeFigureOut">
              <a:rPr lang="en-GB" smtClean="0"/>
              <a:t>14/05/18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92-A00B-48CD-A514-75AA6814C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23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6E2D-1617-4B3F-A688-5F49CE3EF394}" type="datetimeFigureOut">
              <a:rPr lang="en-GB" smtClean="0"/>
              <a:t>14/05/18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92-A00B-48CD-A514-75AA6814C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4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6E2D-1617-4B3F-A688-5F49CE3EF394}" type="datetimeFigureOut">
              <a:rPr lang="en-GB" smtClean="0"/>
              <a:t>14/05/18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92-A00B-48CD-A514-75AA6814C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79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6E2D-1617-4B3F-A688-5F49CE3EF394}" type="datetimeFigureOut">
              <a:rPr lang="en-GB" smtClean="0"/>
              <a:t>14/05/18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7292-A00B-48CD-A514-75AA6814C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6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6E2D-1617-4B3F-A688-5F49CE3EF394}" type="datetimeFigureOut">
              <a:rPr lang="en-GB" smtClean="0"/>
              <a:t>14/05/18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47292-A00B-48CD-A514-75AA6814C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7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r.ac.uk/sutton.trust/" TargetMode="External"/><Relationship Id="rId4" Type="http://schemas.openxmlformats.org/officeDocument/2006/relationships/hyperlink" Target="http://www.villierspark.org.uk/" TargetMode="External"/><Relationship Id="rId5" Type="http://schemas.openxmlformats.org/officeDocument/2006/relationships/hyperlink" Target="http://www.debatechamber.com/" TargetMode="External"/><Relationship Id="rId6" Type="http://schemas.openxmlformats.org/officeDocument/2006/relationships/hyperlink" Target="http://www.history.org.uk/resources/general_resource_5320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ttontrust.com/summer-school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n.cam.ac.uk/index.php?pageid=680" TargetMode="External"/><Relationship Id="rId4" Type="http://schemas.openxmlformats.org/officeDocument/2006/relationships/hyperlink" Target="http://www.st-hughs.ox.ac.uk/news-and-events/current/the-julia-wood-prize-201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t.cam.ac.uk/prospective-students/essay-prize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ussellgroup.org/Informed%20Choices%20final.pdf" TargetMode="Externa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 ‘Transition from A-level to university’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b="1" dirty="0" smtClean="0"/>
              <a:t>Saturday 15</a:t>
            </a:r>
            <a:r>
              <a:rPr lang="en-GB" sz="3100" b="1" baseline="30000" dirty="0" smtClean="0"/>
              <a:t>th</a:t>
            </a:r>
            <a:r>
              <a:rPr lang="en-GB" sz="3100" b="1" dirty="0" smtClean="0"/>
              <a:t> June 2013</a:t>
            </a:r>
            <a:endParaRPr lang="en-GB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Barbara Hibbert</a:t>
            </a:r>
          </a:p>
          <a:p>
            <a:r>
              <a:rPr lang="en-GB" b="1" dirty="0" smtClean="0"/>
              <a:t>bhibbert@btopenworld.com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844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65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GB" sz="8000" b="1" dirty="0"/>
              <a:t>Sutton Trust summer schools: </a:t>
            </a:r>
            <a:r>
              <a:rPr lang="en-GB" sz="8000" u="sng" dirty="0">
                <a:hlinkClick r:id="rId2"/>
              </a:rPr>
              <a:t>http://www.suttontrust.com/summer-schools/</a:t>
            </a:r>
            <a:r>
              <a:rPr lang="en-GB" sz="8000" dirty="0"/>
              <a:t> The Sutton Trust was set up by Sir Peter </a:t>
            </a:r>
            <a:r>
              <a:rPr lang="en-GB" sz="8000" dirty="0" err="1"/>
              <a:t>Lampl</a:t>
            </a:r>
            <a:r>
              <a:rPr lang="en-GB" sz="8000" dirty="0"/>
              <a:t> to promote social mobility through education. It runs a series of summer schools at Durham, Cambridge, Imperial, Bristol, St Andrews and Nottingham. An example of a Sutton Trust summer school at Durham can be seen here: </a:t>
            </a:r>
            <a:r>
              <a:rPr lang="en-GB" sz="8000" u="sng" dirty="0">
                <a:hlinkClick r:id="rId3"/>
              </a:rPr>
              <a:t>http://www.dur.ac.uk/sutton.trust/</a:t>
            </a:r>
            <a:r>
              <a:rPr lang="en-GB" sz="8000" b="1" dirty="0"/>
              <a:t> </a:t>
            </a:r>
            <a:endParaRPr lang="en-GB" sz="8000" b="1" dirty="0" smtClean="0"/>
          </a:p>
          <a:p>
            <a:pPr lvl="0"/>
            <a:endParaRPr lang="en-GB" sz="8000" dirty="0"/>
          </a:p>
          <a:p>
            <a:pPr lvl="0"/>
            <a:r>
              <a:rPr lang="en-GB" sz="8000" b="1" dirty="0"/>
              <a:t>Villiers Park Educational Trust: </a:t>
            </a:r>
            <a:r>
              <a:rPr lang="en-GB" sz="8000" u="sng" dirty="0">
                <a:hlinkClick r:id="rId4"/>
              </a:rPr>
              <a:t>http://www.villierspark.org.uk/</a:t>
            </a:r>
            <a:r>
              <a:rPr lang="en-GB" sz="8000" dirty="0"/>
              <a:t> runs </a:t>
            </a:r>
            <a:r>
              <a:rPr lang="en-GB" sz="8000" dirty="0" err="1"/>
              <a:t>masterclasses</a:t>
            </a:r>
            <a:r>
              <a:rPr lang="en-GB" sz="8000" dirty="0"/>
              <a:t>, online extension activities, and works with a number of universities on their widening participation programmes. It is based in </a:t>
            </a:r>
            <a:r>
              <a:rPr lang="en-GB" sz="8000" dirty="0" err="1"/>
              <a:t>Foxton</a:t>
            </a:r>
            <a:r>
              <a:rPr lang="en-GB" sz="8000" dirty="0"/>
              <a:t>, near Cambridge, but runs outreach programmes in various areas as well as online. </a:t>
            </a:r>
            <a:endParaRPr lang="en-GB" sz="8000" dirty="0" smtClean="0"/>
          </a:p>
          <a:p>
            <a:pPr lvl="0"/>
            <a:endParaRPr lang="en-GB" sz="8000" dirty="0"/>
          </a:p>
          <a:p>
            <a:pPr lvl="0"/>
            <a:r>
              <a:rPr lang="en-GB" sz="8000" b="1" dirty="0" smtClean="0"/>
              <a:t>Debate </a:t>
            </a:r>
            <a:r>
              <a:rPr lang="en-GB" sz="8000" b="1" dirty="0"/>
              <a:t>Chamber: </a:t>
            </a:r>
            <a:r>
              <a:rPr lang="en-GB" sz="8000" u="sng" dirty="0">
                <a:hlinkClick r:id="rId5"/>
              </a:rPr>
              <a:t>http://www.debatechamber.com/</a:t>
            </a:r>
            <a:r>
              <a:rPr lang="en-GB" sz="8000" dirty="0"/>
              <a:t> </a:t>
            </a:r>
            <a:r>
              <a:rPr lang="en-GB" sz="8000" dirty="0" smtClean="0"/>
              <a:t>runs summer </a:t>
            </a:r>
            <a:r>
              <a:rPr lang="en-GB" sz="8000" dirty="0"/>
              <a:t>schools and enrichment </a:t>
            </a:r>
            <a:r>
              <a:rPr lang="en-GB" sz="8000" dirty="0" smtClean="0"/>
              <a:t>activities.</a:t>
            </a:r>
          </a:p>
          <a:p>
            <a:pPr lvl="0"/>
            <a:endParaRPr lang="en-GB" sz="8000" dirty="0"/>
          </a:p>
          <a:p>
            <a:pPr lvl="0"/>
            <a:r>
              <a:rPr lang="en-GB" sz="8000" b="1" dirty="0"/>
              <a:t>Historical Association ‘Great Debate’: </a:t>
            </a:r>
            <a:r>
              <a:rPr lang="en-GB" sz="8000" dirty="0"/>
              <a:t>The HA runs a biennial sixth form speaking competition. The 2012 competition was on ‘Why does History matter to you?’ and podcasts of the finalists can be heard here: </a:t>
            </a:r>
            <a:r>
              <a:rPr lang="en-GB" sz="8000" u="sng" dirty="0">
                <a:hlinkClick r:id="rId6"/>
              </a:rPr>
              <a:t>http://www.history.org.uk/resources/general_resource_5320.html</a:t>
            </a:r>
            <a:r>
              <a:rPr lang="en-GB" sz="80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96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Essay competitions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400" b="1" dirty="0" err="1"/>
              <a:t>Vellacott</a:t>
            </a:r>
            <a:r>
              <a:rPr lang="en-GB" sz="3400" b="1" dirty="0"/>
              <a:t> History essay prize</a:t>
            </a:r>
            <a:r>
              <a:rPr lang="en-GB" sz="3400" dirty="0"/>
              <a:t> run by </a:t>
            </a:r>
            <a:r>
              <a:rPr lang="en-GB" sz="3400" dirty="0" err="1"/>
              <a:t>Peterhouse</a:t>
            </a:r>
            <a:r>
              <a:rPr lang="en-GB" sz="3400" dirty="0"/>
              <a:t> College, Cambridge </a:t>
            </a:r>
            <a:r>
              <a:rPr lang="en-GB" sz="3400" u="sng" dirty="0">
                <a:hlinkClick r:id="rId2"/>
              </a:rPr>
              <a:t>http://</a:t>
            </a:r>
            <a:r>
              <a:rPr lang="en-GB" sz="3400" u="sng" dirty="0" smtClean="0">
                <a:hlinkClick r:id="rId2"/>
              </a:rPr>
              <a:t>www.pet.cam.ac.uk/prospective-students/essay-prizes</a:t>
            </a:r>
            <a:endParaRPr lang="en-GB" sz="3400" u="sng" dirty="0" smtClean="0"/>
          </a:p>
          <a:p>
            <a:pPr marL="0" lvl="0" indent="0" algn="ctr">
              <a:buNone/>
            </a:pPr>
            <a:endParaRPr lang="en-GB" sz="3400" dirty="0"/>
          </a:p>
          <a:p>
            <a:r>
              <a:rPr lang="en-GB" sz="3400" b="1" dirty="0"/>
              <a:t>The Robson Essay Prize</a:t>
            </a:r>
            <a:r>
              <a:rPr lang="en-GB" sz="3400" dirty="0"/>
              <a:t> is offered by Trinity College: </a:t>
            </a:r>
            <a:r>
              <a:rPr lang="en-GB" sz="3400" u="sng" dirty="0">
                <a:hlinkClick r:id="rId3"/>
              </a:rPr>
              <a:t>http://</a:t>
            </a:r>
            <a:r>
              <a:rPr lang="en-GB" sz="3400" u="sng" dirty="0" smtClean="0">
                <a:hlinkClick r:id="rId3"/>
              </a:rPr>
              <a:t>www.trin.cam.ac.uk/index.php?pageid=680</a:t>
            </a:r>
            <a:endParaRPr lang="en-GB" sz="3400" u="sng" dirty="0" smtClean="0"/>
          </a:p>
          <a:p>
            <a:pPr marL="0" lvl="0" indent="0" algn="ctr">
              <a:buNone/>
            </a:pPr>
            <a:endParaRPr lang="en-GB" sz="3400" dirty="0"/>
          </a:p>
          <a:p>
            <a:r>
              <a:rPr lang="en-GB" sz="3400" b="1" dirty="0"/>
              <a:t>The Julia Wood essay prize</a:t>
            </a:r>
            <a:r>
              <a:rPr lang="en-GB" sz="3400" dirty="0"/>
              <a:t> is offered by St Hugh’s College, Oxford </a:t>
            </a:r>
            <a:r>
              <a:rPr lang="en-GB" sz="3400" u="sng" dirty="0">
                <a:hlinkClick r:id="rId4"/>
              </a:rPr>
              <a:t>http://</a:t>
            </a:r>
            <a:r>
              <a:rPr lang="en-GB" sz="3400" u="sng" dirty="0" smtClean="0">
                <a:hlinkClick r:id="rId4"/>
              </a:rPr>
              <a:t>www.st-hughs.ox.ac.uk/news-and-events/current/the-julia-wood-prize-2012</a:t>
            </a:r>
            <a:r>
              <a:rPr lang="en-GB" sz="3400" dirty="0"/>
              <a:t> </a:t>
            </a:r>
            <a:r>
              <a:rPr lang="en-GB" sz="3400" dirty="0" smtClean="0"/>
              <a:t> </a:t>
            </a:r>
            <a:r>
              <a:rPr lang="en-GB" sz="3400" dirty="0"/>
              <a:t>Students are sometimes able to enter a version of their personal </a:t>
            </a:r>
            <a:r>
              <a:rPr lang="en-GB" sz="3400" dirty="0" smtClean="0"/>
              <a:t>study </a:t>
            </a:r>
            <a:endParaRPr lang="en-GB" sz="3400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11560" y="548680"/>
            <a:ext cx="80648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Essay competitions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03122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r="8240"/>
          <a:stretch>
            <a:fillRect/>
          </a:stretch>
        </p:blipFill>
        <p:spPr bwMode="auto">
          <a:xfrm>
            <a:off x="900113" y="549275"/>
            <a:ext cx="73437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58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Transitions between school and university in the study of </a:t>
            </a:r>
            <a:r>
              <a:rPr lang="en-US" b="1" dirty="0" smtClean="0"/>
              <a:t>History</a:t>
            </a:r>
            <a:br>
              <a:rPr lang="en-US" b="1" dirty="0" smtClean="0"/>
            </a:br>
            <a:r>
              <a:rPr lang="en-US" sz="2000" b="1" dirty="0" smtClean="0"/>
              <a:t>Barbara Hibbert  May 2013  Higher Education Academy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2132856"/>
            <a:ext cx="3210637" cy="4525963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564904"/>
            <a:ext cx="1086485" cy="1062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184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117224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42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Where are we?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June 2013</a:t>
            </a:r>
            <a:r>
              <a:rPr lang="en-GB" dirty="0" smtClean="0"/>
              <a:t>: consultation on reform of GCSEs</a:t>
            </a:r>
          </a:p>
          <a:p>
            <a:r>
              <a:rPr lang="en-GB" b="1" dirty="0" smtClean="0"/>
              <a:t>Sept 2013</a:t>
            </a:r>
            <a:r>
              <a:rPr lang="en-GB" dirty="0" smtClean="0"/>
              <a:t>: first teaching of ‘strengthened’ GCSE history</a:t>
            </a:r>
          </a:p>
          <a:p>
            <a:r>
              <a:rPr lang="en-GB" b="1" dirty="0" smtClean="0"/>
              <a:t>Aug 2014</a:t>
            </a:r>
            <a:r>
              <a:rPr lang="en-GB" dirty="0" smtClean="0"/>
              <a:t>: first results for linear GCSEs</a:t>
            </a:r>
          </a:p>
          <a:p>
            <a:r>
              <a:rPr lang="en-GB" b="1" dirty="0" smtClean="0"/>
              <a:t>Sept 2014</a:t>
            </a:r>
            <a:r>
              <a:rPr lang="en-GB" dirty="0" smtClean="0"/>
              <a:t>: specifications for new GCSEs, A levels and AS with schools?</a:t>
            </a:r>
          </a:p>
          <a:p>
            <a:r>
              <a:rPr lang="en-GB" b="1" dirty="0" smtClean="0"/>
              <a:t>Sept 2015</a:t>
            </a:r>
            <a:r>
              <a:rPr lang="en-GB" dirty="0" smtClean="0"/>
              <a:t>: first teaching of new GCSEs, new standalone AS, new linear A levels.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62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level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levels linear, taken over two years, exams at the end of the course</a:t>
            </a:r>
          </a:p>
          <a:p>
            <a:r>
              <a:rPr lang="en-GB" dirty="0" smtClean="0"/>
              <a:t>AS qualifications standalone, will not contribute to the full A level</a:t>
            </a:r>
          </a:p>
          <a:p>
            <a:r>
              <a:rPr lang="en-GB" dirty="0" smtClean="0"/>
              <a:t>First teaching September 2015 in ‘facilitating subjects’</a:t>
            </a:r>
          </a:p>
          <a:p>
            <a:r>
              <a:rPr lang="en-GB" dirty="0" smtClean="0"/>
              <a:t>First assessment summer 2017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58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b="1" dirty="0" smtClean="0"/>
              <a:t>Russell </a:t>
            </a:r>
            <a:r>
              <a:rPr lang="en-GB" b="1" dirty="0"/>
              <a:t>Group choice booklet:</a:t>
            </a:r>
            <a:r>
              <a:rPr lang="en-GB" dirty="0"/>
              <a:t> </a:t>
            </a:r>
            <a:r>
              <a:rPr lang="en-GB" sz="2700" u="sng" dirty="0">
                <a:hlinkClick r:id="rId2"/>
              </a:rPr>
              <a:t>http://russellgroup.org/Informed%20Choices%20final.pdf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812172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93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‘Facilitating subjects’ according to Russell Group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Maths and further maths</a:t>
            </a:r>
          </a:p>
          <a:p>
            <a:r>
              <a:rPr lang="en-GB" dirty="0" smtClean="0"/>
              <a:t>English literature</a:t>
            </a:r>
          </a:p>
          <a:p>
            <a:r>
              <a:rPr lang="en-GB" dirty="0" smtClean="0"/>
              <a:t>Biology</a:t>
            </a:r>
          </a:p>
          <a:p>
            <a:r>
              <a:rPr lang="en-GB" dirty="0" smtClean="0"/>
              <a:t>Chemistry</a:t>
            </a:r>
          </a:p>
          <a:p>
            <a:r>
              <a:rPr lang="en-GB" dirty="0" smtClean="0"/>
              <a:t>Geography</a:t>
            </a:r>
          </a:p>
          <a:p>
            <a:r>
              <a:rPr lang="en-GB" dirty="0" smtClean="0"/>
              <a:t>History</a:t>
            </a:r>
          </a:p>
          <a:p>
            <a:r>
              <a:rPr lang="en-GB" dirty="0" smtClean="0"/>
              <a:t>Languages (classic or modern)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332656"/>
            <a:ext cx="81369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Russell Group – ‘facilitating subjects’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64092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Will universities ask for additional information?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Example of additional questions for applicants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1. </a:t>
            </a:r>
            <a:r>
              <a:rPr lang="en-GB" i="1" dirty="0"/>
              <a:t>  </a:t>
            </a:r>
            <a:r>
              <a:rPr lang="en-GB" dirty="0"/>
              <a:t>With reference to your recent studies, discuss the questions that you needed to ask about the primary sources you used. </a:t>
            </a:r>
            <a:r>
              <a:rPr lang="en-GB" b="1" i="1" dirty="0"/>
              <a:t>(Answer </a:t>
            </a:r>
            <a:r>
              <a:rPr lang="en-GB" b="1" i="1" u="sng" dirty="0"/>
              <a:t>with examples</a:t>
            </a:r>
            <a:r>
              <a:rPr lang="en-GB" b="1" i="1" dirty="0"/>
              <a:t> in no more than 500 words.)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2.     For a history book of your choice, discuss how successfully the author deals with the issue of 'continuity and change'.</a:t>
            </a:r>
            <a:r>
              <a:rPr lang="en-GB" b="1" i="1" dirty="0"/>
              <a:t> (Answer in no more than 500 words.)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19" y="379124"/>
            <a:ext cx="8496945" cy="103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Will universities ask for additional information?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85706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400" b="1" dirty="0"/>
              <a:t>‘Modern History at </a:t>
            </a:r>
            <a:r>
              <a:rPr lang="en-GB" sz="4400" b="1" dirty="0" smtClean="0"/>
              <a:t>Queen’s [Belfast] </a:t>
            </a:r>
            <a:r>
              <a:rPr lang="en-GB" sz="4400" b="1" dirty="0"/>
              <a:t>is ‘modern’ only in the sense that it does not cover the Ancient World. In fact it spans the period from the early middle ages to the twentieth century’.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26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How can you maximise your students’ chances?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Recommend books/films/plays – model the ‘cultural capital’ they need</a:t>
            </a:r>
          </a:p>
          <a:p>
            <a:r>
              <a:rPr lang="en-GB" dirty="0" smtClean="0"/>
              <a:t>Enter them for competitions</a:t>
            </a:r>
          </a:p>
          <a:p>
            <a:r>
              <a:rPr lang="en-GB" dirty="0" smtClean="0"/>
              <a:t>Make contact with your local university</a:t>
            </a:r>
          </a:p>
          <a:p>
            <a:r>
              <a:rPr lang="en-GB" dirty="0" smtClean="0"/>
              <a:t>Look for ‘widening participation’ activities that your students can take part in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260648"/>
            <a:ext cx="84969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How can teachers maximise students’ chances?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579511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578</Words>
  <Application>Microsoft Macintosh PowerPoint</Application>
  <PresentationFormat>On-screen Show (4:3)</PresentationFormat>
  <Paragraphs>57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‘Transition from A-level to university’ Saturday 15th June 2013</vt:lpstr>
      <vt:lpstr>PowerPoint Presentation</vt:lpstr>
      <vt:lpstr>Where are we?</vt:lpstr>
      <vt:lpstr>A level</vt:lpstr>
      <vt:lpstr> Russell Group choice booklet: http://russellgroup.org/Informed%20Choices%20final.pdf </vt:lpstr>
      <vt:lpstr>‘Facilitating subjects’ according to Russell Group</vt:lpstr>
      <vt:lpstr>Will universities ask for additional information?</vt:lpstr>
      <vt:lpstr>PowerPoint Presentation</vt:lpstr>
      <vt:lpstr>How can you maximise your students’ chances?</vt:lpstr>
      <vt:lpstr>PowerPoint Presentation</vt:lpstr>
      <vt:lpstr>PowerPoint Presentation</vt:lpstr>
      <vt:lpstr>Essay competitions</vt:lpstr>
      <vt:lpstr>PowerPoint Presentation</vt:lpstr>
      <vt:lpstr>Transitions between school and university in the study of History Barbara Hibbert  May 2013  Higher Education Academy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‘Transition from A-level to university’ Saturday 15th June 2013</dc:title>
  <dc:creator>Barbara Hibbert</dc:creator>
  <cp:lastModifiedBy>University of Lincoln</cp:lastModifiedBy>
  <cp:revision>9</cp:revision>
  <dcterms:created xsi:type="dcterms:W3CDTF">2013-06-03T10:50:21Z</dcterms:created>
  <dcterms:modified xsi:type="dcterms:W3CDTF">2018-05-14T15:37:10Z</dcterms:modified>
</cp:coreProperties>
</file>