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81" r:id="rId2"/>
    <p:sldId id="263" r:id="rId3"/>
    <p:sldId id="270" r:id="rId4"/>
    <p:sldId id="264" r:id="rId5"/>
    <p:sldId id="274" r:id="rId6"/>
    <p:sldId id="275" r:id="rId7"/>
    <p:sldId id="276" r:id="rId8"/>
    <p:sldId id="280" r:id="rId9"/>
    <p:sldId id="278" r:id="rId10"/>
    <p:sldId id="282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BED30-0A11-4925-A896-A77F4F6FB5A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DCB1AC-B594-4585-B9D8-76322522981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44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ED30-0A11-4925-A896-A77F4F6FB5A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B1AC-B594-4585-B9D8-763225229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8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ED30-0A11-4925-A896-A77F4F6FB5A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B1AC-B594-4585-B9D8-763225229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92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ED30-0A11-4925-A896-A77F4F6FB5A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B1AC-B594-4585-B9D8-763225229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08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ED30-0A11-4925-A896-A77F4F6FB5A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B1AC-B594-4585-B9D8-76322522981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76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ED30-0A11-4925-A896-A77F4F6FB5A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B1AC-B594-4585-B9D8-763225229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2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ED30-0A11-4925-A896-A77F4F6FB5A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B1AC-B594-4585-B9D8-763225229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2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ED30-0A11-4925-A896-A77F4F6FB5A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B1AC-B594-4585-B9D8-763225229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33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ED30-0A11-4925-A896-A77F4F6FB5A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B1AC-B594-4585-B9D8-763225229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5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ED30-0A11-4925-A896-A77F4F6FB5A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B1AC-B594-4585-B9D8-763225229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22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ED30-0A11-4925-A896-A77F4F6FB5A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B1AC-B594-4585-B9D8-763225229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2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8FBED30-0A11-4925-A896-A77F4F6FB5A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9DCB1AC-B594-4585-B9D8-763225229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7C60-E439-47A9-9781-CC09B2B34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1226" y="639117"/>
            <a:ext cx="7045714" cy="3067644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Oceanic Exchanges:</a:t>
            </a:r>
            <a:br>
              <a:rPr lang="en-GB" sz="4000" dirty="0"/>
            </a:br>
            <a:r>
              <a:rPr lang="en-GB" sz="2400" dirty="0"/>
              <a:t>Building a Transnational Understanding of Digitised Newspapers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EF085-2377-4A38-9500-D598F2690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928" y="3864076"/>
            <a:ext cx="7780774" cy="2581561"/>
          </a:xfrm>
        </p:spPr>
        <p:txBody>
          <a:bodyPr>
            <a:normAutofit/>
          </a:bodyPr>
          <a:lstStyle/>
          <a:p>
            <a:pPr algn="l"/>
            <a:r>
              <a:rPr lang="en-GB" sz="2300" dirty="0"/>
              <a:t>M. H. Beals, Loughborough University</a:t>
            </a:r>
            <a:br>
              <a:rPr lang="en-GB" sz="2300" dirty="0"/>
            </a:br>
            <a:r>
              <a:rPr lang="en-GB" sz="2300" dirty="0"/>
              <a:t>https://orcid.org/0000-0002-2907-3313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77985-8877-46C8-A319-4E92AA876ACC}"/>
              </a:ext>
            </a:extLst>
          </p:cNvPr>
          <p:cNvSpPr/>
          <p:nvPr/>
        </p:nvSpPr>
        <p:spPr>
          <a:xfrm>
            <a:off x="0" y="6685934"/>
            <a:ext cx="12192000" cy="172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467350" algn="l"/>
                <a:tab pos="10225088" algn="l"/>
              </a:tabLst>
            </a:pPr>
            <a:r>
              <a:rPr lang="en-GB" sz="1400" dirty="0">
                <a:solidFill>
                  <a:schemeClr val="bg1"/>
                </a:solidFill>
              </a:rPr>
              <a:t>www.mhbeals.com	@mhbeals	m.h.beals@lboro.ac.uk</a:t>
            </a:r>
          </a:p>
        </p:txBody>
      </p:sp>
      <p:pic>
        <p:nvPicPr>
          <p:cNvPr id="9" name="Picture 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AF3871D2-DB35-4D5D-A012-3ADA3CE155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55" b="96249" l="10000" r="90000">
                        <a14:foregroundMark x1="57188" y1="92263" x2="57188" y2="92263"/>
                        <a14:foregroundMark x1="63203" y1="95193" x2="63203" y2="95193"/>
                        <a14:foregroundMark x1="43750" y1="7855" x2="43750" y2="7855"/>
                        <a14:foregroundMark x1="45703" y1="96249" x2="45703" y2="96249"/>
                        <a14:backgroundMark x1="33984" y1="58968" x2="33984" y2="58968"/>
                        <a14:backgroundMark x1="33750" y1="58265" x2="33750" y2="58265"/>
                        <a14:backgroundMark x1="34844" y1="61079" x2="34844" y2="61079"/>
                        <a14:backgroundMark x1="35313" y1="62251" x2="35313" y2="62251"/>
                        <a14:backgroundMark x1="35938" y1="63072" x2="35938" y2="63072"/>
                      </a14:backgroundRemoval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9773" y="1187862"/>
            <a:ext cx="5631875" cy="375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97834C-A014-41D2-A87C-DBB197894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" t="-7903" r="64" b="7903"/>
          <a:stretch/>
        </p:blipFill>
        <p:spPr>
          <a:xfrm>
            <a:off x="223800" y="-309828"/>
            <a:ext cx="11744399" cy="69957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7EE9CE-20CC-432F-808F-C6DF711637AA}"/>
              </a:ext>
            </a:extLst>
          </p:cNvPr>
          <p:cNvSpPr/>
          <p:nvPr/>
        </p:nvSpPr>
        <p:spPr>
          <a:xfrm>
            <a:off x="0" y="6685934"/>
            <a:ext cx="12192000" cy="172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467350" algn="l"/>
                <a:tab pos="10225088" algn="l"/>
              </a:tabLst>
            </a:pPr>
            <a:r>
              <a:rPr lang="en-GB" sz="1400" dirty="0">
                <a:solidFill>
                  <a:schemeClr val="bg1"/>
                </a:solidFill>
              </a:rPr>
              <a:t>www.mhbeals.com	@mhbeals	m.h.beals@lboro.ac.uk</a:t>
            </a:r>
          </a:p>
        </p:txBody>
      </p:sp>
    </p:spTree>
    <p:extLst>
      <p:ext uri="{BB962C8B-B14F-4D97-AF65-F5344CB8AC3E}">
        <p14:creationId xmlns:p14="http://schemas.microsoft.com/office/powerpoint/2010/main" val="150431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7C60-E439-47A9-9781-CC09B2B34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1226" y="639117"/>
            <a:ext cx="7045714" cy="3067644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Oceanic Exchanges:</a:t>
            </a:r>
            <a:br>
              <a:rPr lang="en-GB" sz="4000" dirty="0"/>
            </a:br>
            <a:r>
              <a:rPr lang="en-GB" sz="2400" dirty="0"/>
              <a:t>Building a Transnational Understanding of Digitised Newspapers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EF085-2377-4A38-9500-D598F2690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928" y="3864076"/>
            <a:ext cx="7780774" cy="2581561"/>
          </a:xfrm>
        </p:spPr>
        <p:txBody>
          <a:bodyPr>
            <a:normAutofit/>
          </a:bodyPr>
          <a:lstStyle/>
          <a:p>
            <a:pPr algn="l"/>
            <a:r>
              <a:rPr lang="en-GB" sz="2300" dirty="0"/>
              <a:t>M. H. Beals, Loughborough University</a:t>
            </a:r>
            <a:br>
              <a:rPr lang="en-GB" sz="2300" dirty="0"/>
            </a:br>
            <a:r>
              <a:rPr lang="en-GB" sz="2300" dirty="0"/>
              <a:t>https://orcid.org/0000-0002-2907-3313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77985-8877-46C8-A319-4E92AA876ACC}"/>
              </a:ext>
            </a:extLst>
          </p:cNvPr>
          <p:cNvSpPr/>
          <p:nvPr/>
        </p:nvSpPr>
        <p:spPr>
          <a:xfrm>
            <a:off x="0" y="6685934"/>
            <a:ext cx="12192000" cy="172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467350" algn="l"/>
                <a:tab pos="10225088" algn="l"/>
              </a:tabLst>
            </a:pPr>
            <a:r>
              <a:rPr lang="en-GB" sz="1400" dirty="0">
                <a:solidFill>
                  <a:schemeClr val="bg1"/>
                </a:solidFill>
              </a:rPr>
              <a:t>www.mhbeals.com	@mhbeals	m.h.beals@lboro.ac.uk</a:t>
            </a:r>
          </a:p>
        </p:txBody>
      </p:sp>
      <p:pic>
        <p:nvPicPr>
          <p:cNvPr id="9" name="Picture 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AF3871D2-DB35-4D5D-A012-3ADA3CE155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55" b="96249" l="10000" r="90000">
                        <a14:foregroundMark x1="57188" y1="92263" x2="57188" y2="92263"/>
                        <a14:foregroundMark x1="63203" y1="95193" x2="63203" y2="95193"/>
                        <a14:foregroundMark x1="43750" y1="7855" x2="43750" y2="7855"/>
                        <a14:foregroundMark x1="45703" y1="96249" x2="45703" y2="96249"/>
                        <a14:backgroundMark x1="33984" y1="58968" x2="33984" y2="58968"/>
                        <a14:backgroundMark x1="33750" y1="58265" x2="33750" y2="58265"/>
                        <a14:backgroundMark x1="34844" y1="61079" x2="34844" y2="61079"/>
                        <a14:backgroundMark x1="35313" y1="62251" x2="35313" y2="62251"/>
                        <a14:backgroundMark x1="35938" y1="63072" x2="35938" y2="63072"/>
                      </a14:backgroundRemoval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9773" y="1187862"/>
            <a:ext cx="5631875" cy="375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6A092DC-D39C-43C7-B0D6-B80DB7953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800" y="1405521"/>
            <a:ext cx="4593715" cy="49461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DB4A2-6ED5-4A13-9B3A-2EA6FF71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609600"/>
            <a:ext cx="10792722" cy="135636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Understanding Newspaper Digitisation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B4490-BC02-4F18-846B-5DC39ED0C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497" y="2057400"/>
            <a:ext cx="6869650" cy="434841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400" b="1" dirty="0"/>
              <a:t>Why Digitize?  </a:t>
            </a:r>
          </a:p>
          <a:p>
            <a:pPr>
              <a:buFont typeface="Wingdings" panose="05000000000000000000" pitchFamily="2" charset="2"/>
              <a:buChar char="&quot;"/>
            </a:pPr>
            <a:r>
              <a:rPr lang="en-GB" sz="2400" dirty="0"/>
              <a:t> Increase the breadth of access</a:t>
            </a:r>
          </a:p>
          <a:p>
            <a:pPr>
              <a:buFont typeface="Wingdings" panose="05000000000000000000" pitchFamily="2" charset="2"/>
              <a:buChar char="&quot;"/>
            </a:pPr>
            <a:r>
              <a:rPr lang="en-GB" sz="2400" dirty="0"/>
              <a:t> Make available to multiple local users at once</a:t>
            </a:r>
          </a:p>
          <a:p>
            <a:pPr>
              <a:buFont typeface="Wingdings" panose="05000000000000000000" pitchFamily="2" charset="2"/>
              <a:buChar char="&quot;"/>
            </a:pPr>
            <a:r>
              <a:rPr lang="en-GB" sz="2400" dirty="0"/>
              <a:t> Make available to anyone with internet access</a:t>
            </a:r>
          </a:p>
          <a:p>
            <a:pPr>
              <a:buFont typeface="Wingdings" panose="05000000000000000000" pitchFamily="2" charset="2"/>
              <a:buChar char="&quot;"/>
            </a:pPr>
            <a:r>
              <a:rPr lang="en-GB" sz="2400" dirty="0"/>
              <a:t> Decrease the need to use (fragile) originals</a:t>
            </a:r>
          </a:p>
          <a:p>
            <a:pPr>
              <a:buFont typeface="Wingdings" panose="05000000000000000000" pitchFamily="2" charset="2"/>
              <a:buChar char="&quot;"/>
            </a:pPr>
            <a:r>
              <a:rPr lang="en-GB" sz="2400" dirty="0"/>
              <a:t> Make the text searchable</a:t>
            </a:r>
            <a:endParaRPr lang="en-GB" sz="2400" i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&quot;"/>
            </a:pPr>
            <a:endParaRPr lang="en-GB" sz="1500" i="1" dirty="0">
              <a:sym typeface="Wingdings" panose="05000000000000000000" pitchFamily="2" charset="2"/>
            </a:endParaRPr>
          </a:p>
          <a:p>
            <a:pPr marL="45720" indent="0" algn="r">
              <a:buNone/>
            </a:pPr>
            <a:r>
              <a:rPr lang="en-GB" sz="1600" i="1" dirty="0">
                <a:sym typeface="Wingdings" panose="05000000000000000000" pitchFamily="2" charset="2"/>
              </a:rPr>
              <a:t> </a:t>
            </a:r>
            <a:r>
              <a:rPr lang="en-GB" sz="1600" i="1" dirty="0"/>
              <a:t>State of Michigan, "Guidelines for Digitizing a Newspaper“, 2012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A97A7-5E3D-4BE4-82E5-C3424CD647F6}"/>
              </a:ext>
            </a:extLst>
          </p:cNvPr>
          <p:cNvSpPr/>
          <p:nvPr/>
        </p:nvSpPr>
        <p:spPr>
          <a:xfrm>
            <a:off x="0" y="6685934"/>
            <a:ext cx="12192000" cy="172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467350" algn="l"/>
                <a:tab pos="10225088" algn="l"/>
              </a:tabLst>
            </a:pPr>
            <a:r>
              <a:rPr lang="en-GB" sz="1400" dirty="0">
                <a:solidFill>
                  <a:schemeClr val="bg1"/>
                </a:solidFill>
              </a:rPr>
              <a:t>www.mhbeals.com	@mhbeals	m.h.beals@lboro.ac.uk</a:t>
            </a:r>
          </a:p>
        </p:txBody>
      </p:sp>
    </p:spTree>
    <p:extLst>
      <p:ext uri="{BB962C8B-B14F-4D97-AF65-F5344CB8AC3E}">
        <p14:creationId xmlns:p14="http://schemas.microsoft.com/office/powerpoint/2010/main" val="357966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EE9B6-4138-4950-8145-53594EBA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Contextualisation through Close Reading</a:t>
            </a:r>
          </a:p>
        </p:txBody>
      </p:sp>
      <p:pic>
        <p:nvPicPr>
          <p:cNvPr id="13" name="Picture 12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3CC91160-AC54-411E-8EE0-08CF355745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206" y="1163754"/>
            <a:ext cx="3522987" cy="5256000"/>
          </a:xfrm>
          <a:prstGeom prst="rect">
            <a:avLst/>
          </a:prstGeom>
        </p:spPr>
      </p:pic>
      <p:pic>
        <p:nvPicPr>
          <p:cNvPr id="6" name="Picture 5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16CA02C2-D5CB-44CC-938C-B3BC5AEAC4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818" y="1208317"/>
            <a:ext cx="3371440" cy="518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765AC97-3B44-4E12-8424-66B0B9CA6A9F}"/>
              </a:ext>
            </a:extLst>
          </p:cNvPr>
          <p:cNvSpPr/>
          <p:nvPr/>
        </p:nvSpPr>
        <p:spPr>
          <a:xfrm>
            <a:off x="0" y="6685934"/>
            <a:ext cx="12192000" cy="172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467350" algn="l"/>
                <a:tab pos="10225088" algn="l"/>
              </a:tabLst>
            </a:pPr>
            <a:r>
              <a:rPr lang="en-GB" sz="1400" dirty="0">
                <a:solidFill>
                  <a:schemeClr val="bg1"/>
                </a:solidFill>
              </a:rPr>
              <a:t>www.mhbeals.com	@mhbeals	m.h.beals@lboro.ac.uk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E46EDD6-1596-4A8B-9D1C-F293D051D7BE}"/>
              </a:ext>
            </a:extLst>
          </p:cNvPr>
          <p:cNvSpPr txBox="1">
            <a:spLocks/>
          </p:cNvSpPr>
          <p:nvPr/>
        </p:nvSpPr>
        <p:spPr>
          <a:xfrm>
            <a:off x="419101" y="393698"/>
            <a:ext cx="11326505" cy="5484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en-US" sz="2800" i="1" dirty="0"/>
              <a:t>The Caledonian Mercury</a:t>
            </a:r>
            <a:br>
              <a:rPr lang="en-US" sz="2800" i="1" dirty="0"/>
            </a:br>
            <a:r>
              <a:rPr lang="en-US" sz="2400" dirty="0"/>
              <a:t>15 June 1840, Page 3</a:t>
            </a:r>
          </a:p>
        </p:txBody>
      </p:sp>
      <p:pic>
        <p:nvPicPr>
          <p:cNvPr id="16" name="Picture 1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06FA70A-E842-47E4-AE6B-A1F774AAD9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423" y="1163754"/>
            <a:ext cx="1191010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3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EA839-16BB-4061-B46B-0BD41C85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393698"/>
            <a:ext cx="11326505" cy="54843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800" i="1" dirty="0"/>
              <a:t>New Zealand Gazette and Wellington Spectator</a:t>
            </a:r>
            <a:br>
              <a:rPr lang="en-US" sz="2400" i="1" dirty="0"/>
            </a:br>
            <a:r>
              <a:rPr lang="en-US" sz="2400" dirty="0"/>
              <a:t>7 September 1842, Page 3</a:t>
            </a:r>
            <a:br>
              <a:rPr lang="en-US" sz="2400" dirty="0"/>
            </a:br>
            <a:endParaRPr lang="en-US" sz="2800" dirty="0"/>
          </a:p>
        </p:txBody>
      </p:sp>
      <p:pic>
        <p:nvPicPr>
          <p:cNvPr id="19" name="Picture 18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A15E8B32-0762-4CD8-A4D2-0C21C4462C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571" y="1163755"/>
            <a:ext cx="3372229" cy="5254949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DC28796-FABE-4F95-93BB-7D897C43FA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423" y="1163755"/>
            <a:ext cx="1190772" cy="52549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D4FDDF-683F-46DA-94D8-DA103C0FB3FD}"/>
              </a:ext>
            </a:extLst>
          </p:cNvPr>
          <p:cNvSpPr/>
          <p:nvPr/>
        </p:nvSpPr>
        <p:spPr>
          <a:xfrm>
            <a:off x="0" y="6685934"/>
            <a:ext cx="12192000" cy="172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467350" algn="l"/>
                <a:tab pos="10225088" algn="l"/>
              </a:tabLst>
            </a:pPr>
            <a:r>
              <a:rPr lang="en-GB" sz="1400" dirty="0">
                <a:solidFill>
                  <a:schemeClr val="bg1"/>
                </a:solidFill>
              </a:rPr>
              <a:t>www.mhbeals.com	@mhbeals	m.h.beals@lboro.ac.uk</a:t>
            </a: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8D310167-0652-4A4E-A0DB-4F329CEE0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6" b="621"/>
          <a:stretch/>
        </p:blipFill>
        <p:spPr>
          <a:xfrm>
            <a:off x="6764594" y="1209368"/>
            <a:ext cx="3292947" cy="51840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6020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73B851-F693-47EF-A3E4-3E2AB85AB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865" y="3629017"/>
            <a:ext cx="5545172" cy="275317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CAC7E0-D072-4D93-9865-5BCD71B80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842" y="565268"/>
            <a:ext cx="5545791" cy="2753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5BF49A-C8AA-48A5-9DA4-59927CBF51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72" y="565267"/>
            <a:ext cx="5543265" cy="2752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409C89-0FAC-446C-A840-E8635A0344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72" y="3629017"/>
            <a:ext cx="5543884" cy="275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B4A2-6ED5-4A13-9B3A-2EA6FF71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609600"/>
            <a:ext cx="10792722" cy="135636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Mapping Metadata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A97A7-5E3D-4BE4-82E5-C3424CD647F6}"/>
              </a:ext>
            </a:extLst>
          </p:cNvPr>
          <p:cNvSpPr/>
          <p:nvPr/>
        </p:nvSpPr>
        <p:spPr>
          <a:xfrm>
            <a:off x="0" y="6685934"/>
            <a:ext cx="12192000" cy="172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467350" algn="l"/>
                <a:tab pos="10225088" algn="l"/>
              </a:tabLst>
            </a:pPr>
            <a:r>
              <a:rPr lang="en-GB" sz="1400" dirty="0">
                <a:solidFill>
                  <a:schemeClr val="bg1"/>
                </a:solidFill>
              </a:rPr>
              <a:t>www.mhbeals.com	@mhbeals	m.h.beals@lboro.ac.uk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51A515-03FD-4894-A451-260B1C3BF199}"/>
              </a:ext>
            </a:extLst>
          </p:cNvPr>
          <p:cNvGrpSpPr/>
          <p:nvPr/>
        </p:nvGrpSpPr>
        <p:grpSpPr>
          <a:xfrm>
            <a:off x="1610392" y="1802565"/>
            <a:ext cx="8971216" cy="4387574"/>
            <a:chOff x="1449196" y="1802565"/>
            <a:chExt cx="8971216" cy="43875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55D190-0830-4857-86BD-FEC865CD1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9235" y="1802565"/>
              <a:ext cx="6291177" cy="438757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C61E6B-DB0A-4145-8CA1-B9A6B485A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9196" y="1802565"/>
              <a:ext cx="2680039" cy="438757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0471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B4A2-6ED5-4A13-9B3A-2EA6FF71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609600"/>
            <a:ext cx="10792722" cy="135636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Archive Archaeology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A97A7-5E3D-4BE4-82E5-C3424CD647F6}"/>
              </a:ext>
            </a:extLst>
          </p:cNvPr>
          <p:cNvSpPr/>
          <p:nvPr/>
        </p:nvSpPr>
        <p:spPr>
          <a:xfrm>
            <a:off x="0" y="6685934"/>
            <a:ext cx="12192000" cy="172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467350" algn="l"/>
                <a:tab pos="10225088" algn="l"/>
              </a:tabLst>
            </a:pPr>
            <a:r>
              <a:rPr lang="en-GB" sz="1400" dirty="0">
                <a:solidFill>
                  <a:schemeClr val="bg1"/>
                </a:solidFill>
              </a:rPr>
              <a:t>www.mhbeals.com	@mhbeals	m.h.beals@lboro.ac.uk</a:t>
            </a:r>
          </a:p>
        </p:txBody>
      </p:sp>
      <p:pic>
        <p:nvPicPr>
          <p:cNvPr id="4" name="Picture 3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92DEC2E0-7A4B-4319-9172-4CF8B29D6D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10" y="1965960"/>
            <a:ext cx="2986027" cy="43118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83534F-54AB-45DB-BCE3-901BF4AB4A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3113" y="1965960"/>
            <a:ext cx="2916700" cy="43118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3910E2-5528-4344-BDCB-5C292034E3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351" y="1965960"/>
            <a:ext cx="3030211" cy="43118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8619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B4A2-6ED5-4A13-9B3A-2EA6FF71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609600"/>
            <a:ext cx="10792722" cy="135636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Oral Ontologies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A97A7-5E3D-4BE4-82E5-C3424CD647F6}"/>
              </a:ext>
            </a:extLst>
          </p:cNvPr>
          <p:cNvSpPr/>
          <p:nvPr/>
        </p:nvSpPr>
        <p:spPr>
          <a:xfrm>
            <a:off x="0" y="6685934"/>
            <a:ext cx="12192000" cy="172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467350" algn="l"/>
                <a:tab pos="10225088" algn="l"/>
              </a:tabLst>
            </a:pPr>
            <a:r>
              <a:rPr lang="en-GB" sz="1400" dirty="0">
                <a:solidFill>
                  <a:schemeClr val="bg1"/>
                </a:solidFill>
              </a:rPr>
              <a:t>www.mhbeals.com	@mhbeals	m.h.beals@lboro.ac.uk</a:t>
            </a:r>
          </a:p>
        </p:txBody>
      </p:sp>
      <p:pic>
        <p:nvPicPr>
          <p:cNvPr id="8" name="Picture 7" descr="A close up of a microphone&#10;&#10;Description generated with high confidence">
            <a:extLst>
              <a:ext uri="{FF2B5EF4-FFF2-40B4-BE49-F238E27FC236}">
                <a16:creationId xmlns:a16="http://schemas.microsoft.com/office/drawing/2014/main" id="{AA942C73-27DE-4F9D-8A9C-B4A4651334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958" y="1965960"/>
            <a:ext cx="5449042" cy="38132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D97516-61F3-45CC-9D01-B446410BA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523" y="2057400"/>
            <a:ext cx="5167624" cy="35262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&quot;"/>
            </a:pPr>
            <a:r>
              <a:rPr lang="en-GB" sz="2400" dirty="0"/>
              <a:t> Preservation and Access</a:t>
            </a:r>
          </a:p>
          <a:p>
            <a:pPr>
              <a:buFont typeface="Wingdings" panose="05000000000000000000" pitchFamily="2" charset="2"/>
              <a:buChar char="&quot;"/>
            </a:pPr>
            <a:endParaRPr lang="en-GB" sz="2400" dirty="0"/>
          </a:p>
          <a:p>
            <a:pPr>
              <a:buFont typeface="Wingdings" panose="05000000000000000000" pitchFamily="2" charset="2"/>
              <a:buChar char="&quot;"/>
            </a:pPr>
            <a:r>
              <a:rPr lang="en-GB" sz="2400" dirty="0"/>
              <a:t> Selection and Curation</a:t>
            </a:r>
          </a:p>
          <a:p>
            <a:pPr>
              <a:buFont typeface="Wingdings" panose="05000000000000000000" pitchFamily="2" charset="2"/>
              <a:buChar char="&quot;"/>
            </a:pPr>
            <a:endParaRPr lang="en-GB" sz="2400" dirty="0"/>
          </a:p>
          <a:p>
            <a:pPr>
              <a:buFont typeface="Wingdings" panose="05000000000000000000" pitchFamily="2" charset="2"/>
              <a:buChar char="&quot;"/>
            </a:pPr>
            <a:r>
              <a:rPr lang="en-GB" sz="2400" dirty="0"/>
              <a:t> Cultural and Institutional Policies</a:t>
            </a:r>
          </a:p>
          <a:p>
            <a:pPr>
              <a:buFont typeface="Wingdings" panose="05000000000000000000" pitchFamily="2" charset="2"/>
              <a:buChar char="&quot;"/>
            </a:pPr>
            <a:endParaRPr lang="en-GB" sz="2400" dirty="0"/>
          </a:p>
          <a:p>
            <a:pPr>
              <a:buFont typeface="Wingdings" panose="05000000000000000000" pitchFamily="2" charset="2"/>
              <a:buChar char="&quot;"/>
            </a:pPr>
            <a:r>
              <a:rPr lang="en-GB" sz="2400" dirty="0"/>
              <a:t> Metadata Practices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35356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B4A2-6ED5-4A13-9B3A-2EA6FF71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609600"/>
            <a:ext cx="10792722" cy="135636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Building Bridges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A97A7-5E3D-4BE4-82E5-C3424CD647F6}"/>
              </a:ext>
            </a:extLst>
          </p:cNvPr>
          <p:cNvSpPr/>
          <p:nvPr/>
        </p:nvSpPr>
        <p:spPr>
          <a:xfrm>
            <a:off x="0" y="6685934"/>
            <a:ext cx="12192000" cy="172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467350" algn="l"/>
                <a:tab pos="10225088" algn="l"/>
              </a:tabLst>
            </a:pPr>
            <a:r>
              <a:rPr lang="en-GB" sz="1400" dirty="0">
                <a:solidFill>
                  <a:schemeClr val="bg1"/>
                </a:solidFill>
              </a:rPr>
              <a:t>www.mhbeals.com	@mhbeals	m.h.beals@lboro.ac.uk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DFA3C-8FE9-4903-9062-F5D85491F9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3541" y="1846270"/>
            <a:ext cx="5136612" cy="44499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5A484-E46F-4810-B1DE-5A501EE811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820" y="1846270"/>
            <a:ext cx="4981721" cy="44499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65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224</TotalTime>
  <Words>166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Corbel</vt:lpstr>
      <vt:lpstr>Wingdings</vt:lpstr>
      <vt:lpstr>Basis</vt:lpstr>
      <vt:lpstr>Oceanic Exchanges: Building a Transnational Understanding of Digitised Newspapers</vt:lpstr>
      <vt:lpstr>Understanding Newspaper Digitisation</vt:lpstr>
      <vt:lpstr>Contextualisation through Close Reading</vt:lpstr>
      <vt:lpstr>New Zealand Gazette and Wellington Spectator 7 September 1842, Page 3 </vt:lpstr>
      <vt:lpstr>PowerPoint Presentation</vt:lpstr>
      <vt:lpstr>Mapping Metadata</vt:lpstr>
      <vt:lpstr>Archive Archaeology</vt:lpstr>
      <vt:lpstr>Oral Ontologies</vt:lpstr>
      <vt:lpstr>Building Bridges</vt:lpstr>
      <vt:lpstr>PowerPoint Presentation</vt:lpstr>
      <vt:lpstr>Oceanic Exchanges: Building a Transnational Understanding of Digitised Newspapers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Melodee Beals</dc:creator>
  <cp:lastModifiedBy>Melodee Beals</cp:lastModifiedBy>
  <cp:revision>26</cp:revision>
  <dcterms:created xsi:type="dcterms:W3CDTF">2018-04-16T02:35:20Z</dcterms:created>
  <dcterms:modified xsi:type="dcterms:W3CDTF">2018-05-16T08:37:03Z</dcterms:modified>
</cp:coreProperties>
</file>